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12192000"/>
  <p:notesSz cx="6858000" cy="9144000"/>
  <p:embeddedFontLst>
    <p:embeddedFont>
      <p:font typeface="Helvetica Neue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j3SRNieJr6JJk8s3zorfwzf3VO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HelveticaNeue-bold.fntdata"/><Relationship Id="rId14" Type="http://schemas.openxmlformats.org/officeDocument/2006/relationships/font" Target="fonts/HelveticaNeue-regular.fntdata"/><Relationship Id="rId17" Type="http://schemas.openxmlformats.org/officeDocument/2006/relationships/font" Target="fonts/HelveticaNeue-boldItalic.fntdata"/><Relationship Id="rId16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dbbff818c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edbbff818c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dbbff818c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edbbff818c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dbbff818c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edbbff818c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dbbff818c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edbbff818c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edbbff818c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edbbff818c_0_5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gedbbff818c_0_5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gedbbff818c_0_5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dbbff818c_0_87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edbbff818c_0_87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edbbff818c_0_8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dbbff818c_0_9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dbbff818c_0_94"/>
          <p:cNvSpPr txBox="1"/>
          <p:nvPr/>
        </p:nvSpPr>
        <p:spPr>
          <a:xfrm>
            <a:off x="512325" y="58056"/>
            <a:ext cx="6407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Unidade 3 – Plantas Medicinais com Potencialidades para o Tratamento de Feridas</a:t>
            </a:r>
            <a:endParaRPr b="1" i="0" sz="1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Aula 3.4 – Plantas Medicinais e Fitoterápicos – Ampliação do Cuidado no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D283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Aula 3.4 – </a:t>
            </a:r>
            <a:r>
              <a:rPr b="1" i="0" lang="pt-BR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Tratamento de Feridas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edbbff818c_0_56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edbbff818c_0_5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edbbff818c_0_5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edbbff818c_0_5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edbbff818c_0_5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edbbff818c_0_6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gedbbff818c_0_63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edbbff818c_0_63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edbbff818c_0_6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dbbff818c_0_6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gedbbff818c_0_6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edbbff818c_0_71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edbbff818c_0_71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edbbff818c_0_7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edbbff818c_0_75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gedbbff818c_0_7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edbbff818c_0_7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edbbff818c_0_78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gedbbff818c_0_78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gedbbff818c_0_78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gedbbff818c_0_7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edbbff818c_0_84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gedbbff818c_0_8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edbbff818c_0_4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edbbff818c_0_4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gedbbff818c_0_4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675948" y="1803927"/>
            <a:ext cx="62850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Agradecemos especialmente ao professor José Carlos Tavares Carvalho, professor Titular da Universidade Federal do Amapá, membro Titular da Academia Nacional de Farmácia, ocupando a cadeira nº 47, membro do Conselho Deliberativo da Farmacopeia Brasileira, coordenador da Rede Amazônica de Nanotecnologia Aplicada a Fármacos – RANAF. Coordenador da Rede Amazônica de Pesquisa em Biofármacos, coordenador Local do INCT – Rede Norte Nordeste de Fitoprodutos – CNPq e Coordenador do Departamento de Ciências Biológicas e da Saúde da Universidade Federal do Amapá. Pesquisador Visitante do College of Plant Sciences and Technology – Huazhong Agricultural University – Wuhan – China,  pela sua contribuição nessa aula, apresentando os métodos de pesquisa com as plantas medicinais.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3"/>
          <p:cNvSpPr txBox="1"/>
          <p:nvPr/>
        </p:nvSpPr>
        <p:spPr>
          <a:xfrm>
            <a:off x="599751" y="1319450"/>
            <a:ext cx="53385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AGRADECIMENTOS ESPECIAIS</a:t>
            </a:r>
            <a:endParaRPr sz="2000">
              <a:solidFill>
                <a:srgbClr val="783F0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dbbff818c_0_96"/>
          <p:cNvSpPr txBox="1"/>
          <p:nvPr/>
        </p:nvSpPr>
        <p:spPr>
          <a:xfrm>
            <a:off x="599748" y="1756841"/>
            <a:ext cx="589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Apresentar todas as etapas de pesquisa que são realizadas para a elaboração de um fitoterápico.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gedbbff818c_0_96"/>
          <p:cNvSpPr txBox="1"/>
          <p:nvPr/>
        </p:nvSpPr>
        <p:spPr>
          <a:xfrm>
            <a:off x="599748" y="3523023"/>
            <a:ext cx="589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Aula 3.2  E-book - Monografias Plantas Medicinais com Potencialidades para o Tratamento de Feridas</a:t>
            </a:r>
            <a:endParaRPr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gedbbff818c_0_96"/>
          <p:cNvSpPr txBox="1"/>
          <p:nvPr/>
        </p:nvSpPr>
        <p:spPr>
          <a:xfrm>
            <a:off x="599748" y="1319449"/>
            <a:ext cx="34575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OBJETIVOS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edbbff818c_0_96"/>
          <p:cNvSpPr txBox="1"/>
          <p:nvPr/>
        </p:nvSpPr>
        <p:spPr>
          <a:xfrm>
            <a:off x="599748" y="3073923"/>
            <a:ext cx="4843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PRÉ-REQUISITO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dbbff818c_0_141"/>
          <p:cNvSpPr txBox="1"/>
          <p:nvPr/>
        </p:nvSpPr>
        <p:spPr>
          <a:xfrm>
            <a:off x="599750" y="1756850"/>
            <a:ext cx="60783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Nesta videoaula você terá a oportunidade de conhecer os diversos métodos de pesquisa  desenvolvidos com plantas medicinais.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É necessário  considerar a sabedoria milenar sobre as plantas medicinais, isto é, compreender que o conhecimento tradicional das plantas medicinais é o ponto de partida e principal elemento na prática da fitoterapia racional  e  devolver às comunidades esse conhecimento de forma plenamente processada  à luz da ciência, seguindo as pesquisas que possam comprovar a eficácia e segurança dos medicamentos fitoterápicos, para aplicação no tratamento de feridas.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gedbbff818c_0_141"/>
          <p:cNvSpPr txBox="1"/>
          <p:nvPr/>
        </p:nvSpPr>
        <p:spPr>
          <a:xfrm>
            <a:off x="599748" y="1319449"/>
            <a:ext cx="34575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BOAS VINDAS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edbbff818c_0_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5025" y="4291343"/>
            <a:ext cx="3007549" cy="132903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edbbff818c_0_148"/>
          <p:cNvSpPr txBox="1"/>
          <p:nvPr/>
        </p:nvSpPr>
        <p:spPr>
          <a:xfrm>
            <a:off x="727724" y="2137850"/>
            <a:ext cx="1020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Este vídeo foi realizado na Universidade Federal do Amapá - Estado do Amapá – Amazônia Brasileira.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Bons Estudos!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gedbbff818c_0_148"/>
          <p:cNvSpPr txBox="1"/>
          <p:nvPr/>
        </p:nvSpPr>
        <p:spPr>
          <a:xfrm>
            <a:off x="599749" y="1319450"/>
            <a:ext cx="106776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PESQUISAS SOBRE PLANTAS MEDICINAIS PARA APLICAÇÃO EM FERIDAS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gedbbff818c_0_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4800" y="1739525"/>
            <a:ext cx="3007549" cy="132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edbbff818c_0_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9750" y="4933300"/>
            <a:ext cx="687076" cy="68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dbbff818c_0_105"/>
          <p:cNvSpPr txBox="1"/>
          <p:nvPr/>
        </p:nvSpPr>
        <p:spPr>
          <a:xfrm>
            <a:off x="698923" y="1795567"/>
            <a:ext cx="10800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ALMANÇA,C.C.J.; CARVALHO, J.C.T. </a:t>
            </a:r>
            <a:r>
              <a:rPr b="1" lang="pt-BR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Formulário de Prescrição Fitoterápica.</a:t>
            </a:r>
            <a:r>
              <a:rPr lang="pt-BR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Editora Atheneu, 2003. São Paulo.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CARVALHO, J.C.T. </a:t>
            </a:r>
            <a:r>
              <a:rPr b="1" lang="pt-BR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Formulário Médico-farmacêutico de Fitoterapia.</a:t>
            </a:r>
            <a:r>
              <a:rPr lang="pt-BR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3.ed. Editora Pharmabooks, 2012. São Paulo.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CARVALHO, J.C.T. </a:t>
            </a:r>
            <a:r>
              <a:rPr b="1" lang="pt-BR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Fitoterápicos anti-inflamatórios: aspectos químicos, farmacológicos e aplicações terapêuticas,</a:t>
            </a:r>
            <a:r>
              <a:rPr lang="pt-BR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2ª; edição, Editora Pharmabooks, 2018. São Paulo.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gedbbff818c_0_105"/>
          <p:cNvSpPr txBox="1"/>
          <p:nvPr/>
        </p:nvSpPr>
        <p:spPr>
          <a:xfrm>
            <a:off x="632117" y="1336956"/>
            <a:ext cx="25548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0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r>
              <a:rPr b="1" i="0" lang="pt-BR" sz="2000" u="none" cap="none" strike="noStrike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REFERÊNCIAS  </a:t>
            </a:r>
            <a:endParaRPr b="0" i="0" sz="2000" u="none" cap="none" strike="noStrik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 txBox="1"/>
          <p:nvPr/>
        </p:nvSpPr>
        <p:spPr>
          <a:xfrm>
            <a:off x="700042" y="1411097"/>
            <a:ext cx="5200696" cy="3943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Ministério da Saúde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Secretaria de Atenção Primária à Saúde - SAPS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Departamento de Saúde da Família - DESF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Nacional de Práticas Integrativas e Complementares em Saúde – CNPICS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Secretaria de Gestão do Trabalho e da Educação na Saúde - SGTES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Departamento de Gestão da Educação na Saúde – DEGES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Técnico Executiva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Daniel Miele Amado – CNPICS/DESF/SAPS/MS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Paulo Roberto Sousa Rocha – CNPICS/DESF/SAPS/MS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Joseane Carvalho Costa – Universidade Federal do Sul e Sudeste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Pará - UNIFESSPA</a:t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6855671" y="1415421"/>
            <a:ext cx="3071446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Fundação Oswaldo Cruz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Presidente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Nísia Trindade Lima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Chefe de Gabinete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Valcler Rangel Fernandes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Geral – Escritório de Projetos da Presidência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 Paula Morgado Carneiro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700042" y="204000"/>
            <a:ext cx="2183611" cy="509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FICHA TÉCNICA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/>
          <p:nvPr/>
        </p:nvSpPr>
        <p:spPr>
          <a:xfrm>
            <a:off x="700043" y="718481"/>
            <a:ext cx="3186158" cy="342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CRÉDITOS DO CURSO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8305802" y="720008"/>
            <a:ext cx="3186156" cy="1164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CRÉDITOS DESTE RECURSO DIDÁTICO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Conteúdo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Silvana Cappelleti Nagai</a:t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4413736" y="1269128"/>
            <a:ext cx="3186158" cy="4497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Revisão e Acompanhamento Pedagógico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Facilitação para o AVASUS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Andrea Cristina Lovato Ribeiro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Audrey Gonçalves de Souza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Produção Audiovisual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Eduardo Dias Abreu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Animação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Leudo Lima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Ilustração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Thiago Fagundes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Web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Henrique Augusto Queiroz Aragão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Diagramação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Allysson Matias Franco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Gráfico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Gabriel Cunha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700042" y="204000"/>
            <a:ext cx="2183611" cy="509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FICHA TÉCNICA</a:t>
            </a:r>
            <a:endParaRPr/>
          </a:p>
        </p:txBody>
      </p:sp>
      <p:sp>
        <p:nvSpPr>
          <p:cNvPr id="112" name="Google Shape;112;p7"/>
          <p:cNvSpPr txBox="1"/>
          <p:nvPr/>
        </p:nvSpPr>
        <p:spPr>
          <a:xfrm>
            <a:off x="700043" y="1404281"/>
            <a:ext cx="3186158" cy="3943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Geral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Paulo Roberto Sousa Rocha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de Conteúdos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Silvana Cappelleti Nagai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Consultoria e Revisão de Conteúdos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Paulo Roberto Sousa Rocha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Silvana Cappelleti Nagai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Sônia Regina Evangelista Dantas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e Design Educacional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Samuel Brauer Nascimento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de Produção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Samuel Brauer Nascimento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Revisão Gramatical/Ortográfica e ABNT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Luciana Barreto Machado Rezende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2020-04-02T17:05:55Z</dcterms:created>
  <dc:creator>Samuel Brauer</dc:creator>
</cp:coreProperties>
</file>